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75" r:id="rId3"/>
    <p:sldId id="277" r:id="rId4"/>
    <p:sldId id="278" r:id="rId5"/>
    <p:sldId id="279" r:id="rId6"/>
    <p:sldId id="291"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2ABEB8-B420-4FF2-80DA-B28D70497E6B}" type="datetimeFigureOut">
              <a:rPr lang="en-GB" smtClean="0"/>
              <a:t>20/01/2020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CA6F2E-7C15-4CC2-9623-1805513C688B}" type="slidenum">
              <a:rPr lang="en-GB" smtClean="0"/>
              <a:t>‹#›</a:t>
            </a:fld>
            <a:endParaRPr lang="en-GB"/>
          </a:p>
        </p:txBody>
      </p:sp>
    </p:spTree>
    <p:extLst>
      <p:ext uri="{BB962C8B-B14F-4D97-AF65-F5344CB8AC3E}">
        <p14:creationId xmlns:p14="http://schemas.microsoft.com/office/powerpoint/2010/main" val="3218830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3072682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74430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86786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3348752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10243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3439883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2586417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35592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323630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CF9F3-91A8-4FEC-A844-2B6886943613}"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183124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9CF9F3-91A8-4FEC-A844-2B6886943613}"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754642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9CF9F3-91A8-4FEC-A844-2B6886943613}" type="datetimeFigureOut">
              <a:rPr lang="en-GB" smtClean="0"/>
              <a:t>20/01/2020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130766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9CF9F3-91A8-4FEC-A844-2B6886943613}" type="datetimeFigureOut">
              <a:rPr lang="en-GB" smtClean="0"/>
              <a:t>20/01/2020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348499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CF9F3-91A8-4FEC-A844-2B6886943613}" type="datetimeFigureOut">
              <a:rPr lang="en-GB" smtClean="0"/>
              <a:t>20/01/2020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2874374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9CF9F3-91A8-4FEC-A844-2B6886943613}"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290010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CF9F3-91A8-4FEC-A844-2B6886943613}"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B76509-2DB7-498D-AE97-AEEC65703F9D}" type="slidenum">
              <a:rPr lang="en-GB" smtClean="0"/>
              <a:t>‹#›</a:t>
            </a:fld>
            <a:endParaRPr lang="en-GB"/>
          </a:p>
        </p:txBody>
      </p:sp>
    </p:spTree>
    <p:extLst>
      <p:ext uri="{BB962C8B-B14F-4D97-AF65-F5344CB8AC3E}">
        <p14:creationId xmlns:p14="http://schemas.microsoft.com/office/powerpoint/2010/main" val="34888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9CF9F3-91A8-4FEC-A844-2B6886943613}" type="datetimeFigureOut">
              <a:rPr lang="en-GB" smtClean="0"/>
              <a:t>20/01/2020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1B76509-2DB7-498D-AE97-AEEC65703F9D}" type="slidenum">
              <a:rPr lang="en-GB" smtClean="0"/>
              <a:t>‹#›</a:t>
            </a:fld>
            <a:endParaRPr lang="en-GB"/>
          </a:p>
        </p:txBody>
      </p:sp>
    </p:spTree>
    <p:extLst>
      <p:ext uri="{BB962C8B-B14F-4D97-AF65-F5344CB8AC3E}">
        <p14:creationId xmlns:p14="http://schemas.microsoft.com/office/powerpoint/2010/main" val="207083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D0B46-2D59-4198-B9D8-7D4F8BBF7DFC}"/>
              </a:ext>
            </a:extLst>
          </p:cNvPr>
          <p:cNvSpPr>
            <a:spLocks noGrp="1"/>
          </p:cNvSpPr>
          <p:nvPr>
            <p:ph type="ctrTitle"/>
          </p:nvPr>
        </p:nvSpPr>
        <p:spPr/>
        <p:txBody>
          <a:bodyPr/>
          <a:lstStyle/>
          <a:p>
            <a:r>
              <a:rPr lang="en-GB" dirty="0"/>
              <a:t>RSHE – the future</a:t>
            </a:r>
          </a:p>
        </p:txBody>
      </p:sp>
      <p:sp>
        <p:nvSpPr>
          <p:cNvPr id="3" name="Subtitle 2">
            <a:extLst>
              <a:ext uri="{FF2B5EF4-FFF2-40B4-BE49-F238E27FC236}">
                <a16:creationId xmlns:a16="http://schemas.microsoft.com/office/drawing/2014/main" id="{42944E06-3F3D-47F3-BAA0-EAEE1D1BBC91}"/>
              </a:ext>
            </a:extLst>
          </p:cNvPr>
          <p:cNvSpPr>
            <a:spLocks noGrp="1"/>
          </p:cNvSpPr>
          <p:nvPr>
            <p:ph type="subTitle" idx="1"/>
          </p:nvPr>
        </p:nvSpPr>
        <p:spPr/>
        <p:txBody>
          <a:bodyPr/>
          <a:lstStyle/>
          <a:p>
            <a:r>
              <a:rPr lang="en-GB" dirty="0">
                <a:solidFill>
                  <a:schemeClr val="tx1"/>
                </a:solidFill>
              </a:rPr>
              <a:t>Marriott Primary School</a:t>
            </a:r>
          </a:p>
        </p:txBody>
      </p:sp>
    </p:spTree>
    <p:extLst>
      <p:ext uri="{BB962C8B-B14F-4D97-AF65-F5344CB8AC3E}">
        <p14:creationId xmlns:p14="http://schemas.microsoft.com/office/powerpoint/2010/main" val="29382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CD3C6-6DB6-4DE4-B0A5-4849605D8D95}"/>
              </a:ext>
            </a:extLst>
          </p:cNvPr>
          <p:cNvSpPr>
            <a:spLocks noGrp="1"/>
          </p:cNvSpPr>
          <p:nvPr>
            <p:ph type="title"/>
          </p:nvPr>
        </p:nvSpPr>
        <p:spPr/>
        <p:txBody>
          <a:bodyPr/>
          <a:lstStyle/>
          <a:p>
            <a:r>
              <a:rPr lang="en-GB" dirty="0"/>
              <a:t>We recognise…</a:t>
            </a:r>
          </a:p>
        </p:txBody>
      </p:sp>
      <p:sp>
        <p:nvSpPr>
          <p:cNvPr id="3" name="Content Placeholder 2">
            <a:extLst>
              <a:ext uri="{FF2B5EF4-FFF2-40B4-BE49-F238E27FC236}">
                <a16:creationId xmlns:a16="http://schemas.microsoft.com/office/drawing/2014/main" id="{D22728A3-B06D-4437-9E30-5BCC99C90E9F}"/>
              </a:ext>
            </a:extLst>
          </p:cNvPr>
          <p:cNvSpPr>
            <a:spLocks noGrp="1"/>
          </p:cNvSpPr>
          <p:nvPr>
            <p:ph idx="1"/>
          </p:nvPr>
        </p:nvSpPr>
        <p:spPr/>
        <p:txBody>
          <a:bodyPr/>
          <a:lstStyle/>
          <a:p>
            <a:pPr marL="0" indent="0" algn="ctr">
              <a:buNone/>
            </a:pPr>
            <a:r>
              <a:rPr lang="en-GB" sz="2800" dirty="0">
                <a:solidFill>
                  <a:schemeClr val="tx1"/>
                </a:solidFill>
              </a:rPr>
              <a:t>The role of parents in the development of their children’s understanding about relationships is vital. </a:t>
            </a:r>
            <a:r>
              <a:rPr lang="en-GB" sz="2800" b="1" u="sng" dirty="0">
                <a:solidFill>
                  <a:schemeClr val="accent1"/>
                </a:solidFill>
              </a:rPr>
              <a:t>Parents are the first teachers of their children</a:t>
            </a:r>
            <a:r>
              <a:rPr lang="en-GB" sz="2800" dirty="0">
                <a:solidFill>
                  <a:schemeClr val="tx1"/>
                </a:solidFill>
              </a:rPr>
              <a:t>. They have the most significant influence in enabling their children to grow and mature and to form healthy relationships.</a:t>
            </a:r>
          </a:p>
          <a:p>
            <a:endParaRPr lang="en-GB" dirty="0"/>
          </a:p>
        </p:txBody>
      </p:sp>
    </p:spTree>
    <p:extLst>
      <p:ext uri="{BB962C8B-B14F-4D97-AF65-F5344CB8AC3E}">
        <p14:creationId xmlns:p14="http://schemas.microsoft.com/office/powerpoint/2010/main" val="1743967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01B53-A8FD-4416-AD5B-892757F520C8}"/>
              </a:ext>
            </a:extLst>
          </p:cNvPr>
          <p:cNvSpPr>
            <a:spLocks noGrp="1"/>
          </p:cNvSpPr>
          <p:nvPr>
            <p:ph type="title"/>
          </p:nvPr>
        </p:nvSpPr>
        <p:spPr/>
        <p:txBody>
          <a:bodyPr/>
          <a:lstStyle/>
          <a:p>
            <a:r>
              <a:rPr lang="en-GB" dirty="0"/>
              <a:t>New government guidance states..</a:t>
            </a:r>
          </a:p>
        </p:txBody>
      </p:sp>
      <p:sp>
        <p:nvSpPr>
          <p:cNvPr id="3" name="Content Placeholder 2">
            <a:extLst>
              <a:ext uri="{FF2B5EF4-FFF2-40B4-BE49-F238E27FC236}">
                <a16:creationId xmlns:a16="http://schemas.microsoft.com/office/drawing/2014/main" id="{4EC680F3-F885-4F73-AAC1-B3CF977502E2}"/>
              </a:ext>
            </a:extLst>
          </p:cNvPr>
          <p:cNvSpPr>
            <a:spLocks noGrp="1"/>
          </p:cNvSpPr>
          <p:nvPr>
            <p:ph idx="1"/>
          </p:nvPr>
        </p:nvSpPr>
        <p:spPr/>
        <p:txBody>
          <a:bodyPr>
            <a:normAutofit/>
          </a:bodyPr>
          <a:lstStyle/>
          <a:p>
            <a:pPr marL="0" indent="0" algn="ctr">
              <a:buNone/>
            </a:pPr>
            <a:r>
              <a:rPr lang="en-GB" sz="2800" dirty="0">
                <a:solidFill>
                  <a:schemeClr val="tx1"/>
                </a:solidFill>
              </a:rPr>
              <a:t>We want all children to grow up healthy, happy, safe, and able to manage the challenges and opportunities of modern Britain. That is why, from September 2020, all primary age children will be taught Relationships and Health Education. </a:t>
            </a:r>
          </a:p>
        </p:txBody>
      </p:sp>
    </p:spTree>
    <p:extLst>
      <p:ext uri="{BB962C8B-B14F-4D97-AF65-F5344CB8AC3E}">
        <p14:creationId xmlns:p14="http://schemas.microsoft.com/office/powerpoint/2010/main" val="30349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8AF74-AF6F-4C2D-93D4-CC703BE9EF72}"/>
              </a:ext>
            </a:extLst>
          </p:cNvPr>
          <p:cNvSpPr>
            <a:spLocks noGrp="1"/>
          </p:cNvSpPr>
          <p:nvPr>
            <p:ph type="title"/>
          </p:nvPr>
        </p:nvSpPr>
        <p:spPr/>
        <p:txBody>
          <a:bodyPr/>
          <a:lstStyle/>
          <a:p>
            <a:r>
              <a:rPr lang="en-GB" dirty="0"/>
              <a:t>What is covered…</a:t>
            </a:r>
          </a:p>
        </p:txBody>
      </p:sp>
      <p:sp>
        <p:nvSpPr>
          <p:cNvPr id="3" name="Content Placeholder 2">
            <a:extLst>
              <a:ext uri="{FF2B5EF4-FFF2-40B4-BE49-F238E27FC236}">
                <a16:creationId xmlns:a16="http://schemas.microsoft.com/office/drawing/2014/main" id="{C0DC41AD-033F-4151-87B6-5D51CE64FF54}"/>
              </a:ext>
            </a:extLst>
          </p:cNvPr>
          <p:cNvSpPr>
            <a:spLocks noGrp="1"/>
          </p:cNvSpPr>
          <p:nvPr>
            <p:ph idx="1"/>
          </p:nvPr>
        </p:nvSpPr>
        <p:spPr>
          <a:xfrm>
            <a:off x="677334" y="1350499"/>
            <a:ext cx="8596668" cy="5092504"/>
          </a:xfrm>
        </p:spPr>
        <p:txBody>
          <a:bodyPr>
            <a:normAutofit fontScale="92500" lnSpcReduction="20000"/>
          </a:bodyPr>
          <a:lstStyle/>
          <a:p>
            <a:pPr marL="0" indent="0">
              <a:buNone/>
            </a:pPr>
            <a:r>
              <a:rPr lang="en-GB" sz="2000" dirty="0">
                <a:solidFill>
                  <a:schemeClr val="tx1"/>
                </a:solidFill>
              </a:rPr>
              <a:t>These subjects are designed to equip your child with the knowledge to make informed decisions about their:</a:t>
            </a:r>
          </a:p>
          <a:p>
            <a:r>
              <a:rPr lang="en-GB" sz="2000" dirty="0">
                <a:solidFill>
                  <a:schemeClr val="tx1"/>
                </a:solidFill>
              </a:rPr>
              <a:t>Wellbeing – physical </a:t>
            </a:r>
            <a:r>
              <a:rPr lang="en-GB" sz="2000">
                <a:solidFill>
                  <a:schemeClr val="tx1"/>
                </a:solidFill>
              </a:rPr>
              <a:t>and mental</a:t>
            </a:r>
            <a:endParaRPr lang="en-GB" sz="2000" dirty="0">
              <a:solidFill>
                <a:schemeClr val="tx1"/>
              </a:solidFill>
            </a:endParaRPr>
          </a:p>
          <a:p>
            <a:r>
              <a:rPr lang="en-GB" sz="2000" dirty="0">
                <a:solidFill>
                  <a:schemeClr val="tx1"/>
                </a:solidFill>
              </a:rPr>
              <a:t>Health</a:t>
            </a:r>
          </a:p>
          <a:p>
            <a:r>
              <a:rPr lang="en-GB" sz="2000" dirty="0">
                <a:solidFill>
                  <a:schemeClr val="tx1"/>
                </a:solidFill>
              </a:rPr>
              <a:t>Relationships with other children and adults</a:t>
            </a:r>
          </a:p>
          <a:p>
            <a:r>
              <a:rPr lang="en-GB" sz="2000" dirty="0">
                <a:solidFill>
                  <a:schemeClr val="tx1"/>
                </a:solidFill>
              </a:rPr>
              <a:t>Developing person attributes needed – honesty, kindness, humility, generosity, trustworthiness and a sense of justice</a:t>
            </a:r>
          </a:p>
          <a:p>
            <a:r>
              <a:rPr lang="en-GB" sz="2000" dirty="0">
                <a:solidFill>
                  <a:schemeClr val="tx1"/>
                </a:solidFill>
              </a:rPr>
              <a:t>Preparing them for a successful adult life</a:t>
            </a:r>
          </a:p>
          <a:p>
            <a:pPr marL="0" indent="0">
              <a:buNone/>
            </a:pPr>
            <a:endParaRPr lang="en-GB" sz="2000" dirty="0">
              <a:solidFill>
                <a:schemeClr val="tx1"/>
              </a:solidFill>
            </a:endParaRPr>
          </a:p>
          <a:p>
            <a:pPr marL="0" indent="0">
              <a:buNone/>
            </a:pPr>
            <a:r>
              <a:rPr lang="en-GB" sz="2000" dirty="0">
                <a:solidFill>
                  <a:schemeClr val="tx1"/>
                </a:solidFill>
              </a:rPr>
              <a:t>These subjects as part of a comprehensive programme and through a whole school approach, can support the safeguarding of your child(ren).</a:t>
            </a:r>
          </a:p>
          <a:p>
            <a:pPr marL="0" indent="0">
              <a:buNone/>
            </a:pPr>
            <a:endParaRPr lang="en-GB" sz="2000" dirty="0">
              <a:solidFill>
                <a:schemeClr val="tx1"/>
              </a:solidFill>
            </a:endParaRPr>
          </a:p>
          <a:p>
            <a:pPr marL="0" indent="0">
              <a:buNone/>
            </a:pPr>
            <a:r>
              <a:rPr lang="en-GB" sz="2000" dirty="0">
                <a:solidFill>
                  <a:schemeClr val="tx1"/>
                </a:solidFill>
              </a:rPr>
              <a:t>The world for all young people looks very different from the way it did 20 years ago when this curriculum was last updated – these changes bring the content into the 21st century, so that it is relevant for your child. </a:t>
            </a:r>
          </a:p>
        </p:txBody>
      </p:sp>
    </p:spTree>
    <p:extLst>
      <p:ext uri="{BB962C8B-B14F-4D97-AF65-F5344CB8AC3E}">
        <p14:creationId xmlns:p14="http://schemas.microsoft.com/office/powerpoint/2010/main" val="1957605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4BF4B3-8F64-428E-B7B7-9F5135AAFBA1}"/>
              </a:ext>
            </a:extLst>
          </p:cNvPr>
          <p:cNvSpPr>
            <a:spLocks noGrp="1"/>
          </p:cNvSpPr>
          <p:nvPr>
            <p:ph type="title"/>
          </p:nvPr>
        </p:nvSpPr>
        <p:spPr/>
        <p:txBody>
          <a:bodyPr/>
          <a:lstStyle/>
          <a:p>
            <a:r>
              <a:rPr lang="en-GB" dirty="0"/>
              <a:t>Provision will cover…</a:t>
            </a:r>
          </a:p>
        </p:txBody>
      </p:sp>
      <p:pic>
        <p:nvPicPr>
          <p:cNvPr id="4" name="Content Placeholder 3">
            <a:extLst>
              <a:ext uri="{FF2B5EF4-FFF2-40B4-BE49-F238E27FC236}">
                <a16:creationId xmlns:a16="http://schemas.microsoft.com/office/drawing/2014/main" id="{C1983808-1159-4BCC-96A9-893ABF39B602}"/>
              </a:ext>
            </a:extLst>
          </p:cNvPr>
          <p:cNvPicPr>
            <a:picLocks noGrp="1" noChangeAspect="1"/>
          </p:cNvPicPr>
          <p:nvPr>
            <p:ph idx="1"/>
          </p:nvPr>
        </p:nvPicPr>
        <p:blipFill>
          <a:blip r:embed="rId2"/>
          <a:stretch>
            <a:fillRect/>
          </a:stretch>
        </p:blipFill>
        <p:spPr>
          <a:xfrm>
            <a:off x="212996" y="1159803"/>
            <a:ext cx="9525343" cy="4019452"/>
          </a:xfrm>
          <a:prstGeom prst="rect">
            <a:avLst/>
          </a:prstGeom>
        </p:spPr>
      </p:pic>
      <p:sp>
        <p:nvSpPr>
          <p:cNvPr id="6" name="Title 4">
            <a:extLst>
              <a:ext uri="{FF2B5EF4-FFF2-40B4-BE49-F238E27FC236}">
                <a16:creationId xmlns:a16="http://schemas.microsoft.com/office/drawing/2014/main" id="{BBA97F45-EF82-4598-9E2D-6111D7EAD27A}"/>
              </a:ext>
            </a:extLst>
          </p:cNvPr>
          <p:cNvSpPr txBox="1">
            <a:spLocks/>
          </p:cNvSpPr>
          <p:nvPr/>
        </p:nvSpPr>
        <p:spPr>
          <a:xfrm>
            <a:off x="520245" y="5179255"/>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400" dirty="0">
                <a:solidFill>
                  <a:schemeClr val="tx1"/>
                </a:solidFill>
              </a:rPr>
              <a:t>Main focus of tonight</a:t>
            </a:r>
          </a:p>
        </p:txBody>
      </p:sp>
      <p:cxnSp>
        <p:nvCxnSpPr>
          <p:cNvPr id="3" name="Straight Arrow Connector 2">
            <a:extLst>
              <a:ext uri="{FF2B5EF4-FFF2-40B4-BE49-F238E27FC236}">
                <a16:creationId xmlns:a16="http://schemas.microsoft.com/office/drawing/2014/main" id="{F3F8FBEA-EDB8-4EF1-8160-C3CCDE012EBB}"/>
              </a:ext>
            </a:extLst>
          </p:cNvPr>
          <p:cNvCxnSpPr/>
          <p:nvPr/>
        </p:nvCxnSpPr>
        <p:spPr>
          <a:xfrm flipV="1">
            <a:off x="3756074" y="4557932"/>
            <a:ext cx="590843" cy="815926"/>
          </a:xfrm>
          <a:prstGeom prst="straightConnector1">
            <a:avLst/>
          </a:prstGeom>
          <a:ln w="920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60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75066-3239-4F69-A4B9-FE22F19A6178}"/>
              </a:ext>
            </a:extLst>
          </p:cNvPr>
          <p:cNvSpPr>
            <a:spLocks noGrp="1"/>
          </p:cNvSpPr>
          <p:nvPr>
            <p:ph type="title"/>
          </p:nvPr>
        </p:nvSpPr>
        <p:spPr/>
        <p:txBody>
          <a:bodyPr/>
          <a:lstStyle/>
          <a:p>
            <a:r>
              <a:rPr lang="en-GB" dirty="0"/>
              <a:t>Timeline</a:t>
            </a:r>
          </a:p>
        </p:txBody>
      </p:sp>
      <p:sp>
        <p:nvSpPr>
          <p:cNvPr id="3" name="Content Placeholder 2">
            <a:extLst>
              <a:ext uri="{FF2B5EF4-FFF2-40B4-BE49-F238E27FC236}">
                <a16:creationId xmlns:a16="http://schemas.microsoft.com/office/drawing/2014/main" id="{DE67595C-A34F-4FC8-B866-D7905ED81743}"/>
              </a:ext>
            </a:extLst>
          </p:cNvPr>
          <p:cNvSpPr>
            <a:spLocks noGrp="1"/>
          </p:cNvSpPr>
          <p:nvPr>
            <p:ph idx="1"/>
          </p:nvPr>
        </p:nvSpPr>
        <p:spPr/>
        <p:txBody>
          <a:bodyPr>
            <a:normAutofit/>
          </a:bodyPr>
          <a:lstStyle/>
          <a:p>
            <a:r>
              <a:rPr lang="en-GB" sz="2800" dirty="0"/>
              <a:t>Worked on language and curriculum content</a:t>
            </a:r>
          </a:p>
          <a:p>
            <a:r>
              <a:rPr lang="en-GB" sz="2800" dirty="0"/>
              <a:t>Small group of parents already met and discussed things</a:t>
            </a:r>
          </a:p>
          <a:p>
            <a:r>
              <a:rPr lang="en-GB" sz="2800" dirty="0"/>
              <a:t>Talking to you tonight</a:t>
            </a:r>
          </a:p>
          <a:p>
            <a:r>
              <a:rPr lang="en-GB" sz="2800" dirty="0"/>
              <a:t>Launch the Sex and Relationship element in the </a:t>
            </a:r>
            <a:r>
              <a:rPr lang="en-GB" sz="2800"/>
              <a:t>Summer term 2020</a:t>
            </a:r>
            <a:endParaRPr lang="en-GB" sz="2800" dirty="0"/>
          </a:p>
          <a:p>
            <a:r>
              <a:rPr lang="en-GB" sz="2800" dirty="0"/>
              <a:t>Full curriculum in Autumn 2020</a:t>
            </a:r>
          </a:p>
        </p:txBody>
      </p:sp>
    </p:spTree>
    <p:extLst>
      <p:ext uri="{BB962C8B-B14F-4D97-AF65-F5344CB8AC3E}">
        <p14:creationId xmlns:p14="http://schemas.microsoft.com/office/powerpoint/2010/main" val="259230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99F6-2D21-4181-B80E-32584BCF823C}"/>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669A8D53-1D72-42C8-90A4-FB3F98668D78}"/>
              </a:ext>
            </a:extLst>
          </p:cNvPr>
          <p:cNvSpPr>
            <a:spLocks noGrp="1"/>
          </p:cNvSpPr>
          <p:nvPr>
            <p:ph idx="1"/>
          </p:nvPr>
        </p:nvSpPr>
        <p:spPr/>
        <p:txBody>
          <a:bodyPr>
            <a:normAutofit/>
          </a:bodyPr>
          <a:lstStyle/>
          <a:p>
            <a:r>
              <a:rPr lang="en-GB" sz="2400" dirty="0"/>
              <a:t>Around the room are units of work about SRE – take a look</a:t>
            </a:r>
          </a:p>
          <a:p>
            <a:r>
              <a:rPr lang="en-GB" sz="2400" dirty="0"/>
              <a:t>Vocabulary is on the walls and available to take away</a:t>
            </a:r>
          </a:p>
          <a:p>
            <a:r>
              <a:rPr lang="en-GB" sz="2400" dirty="0"/>
              <a:t>Ask yourself – are you happy for your child to learn about this?</a:t>
            </a:r>
          </a:p>
        </p:txBody>
      </p:sp>
    </p:spTree>
    <p:extLst>
      <p:ext uri="{BB962C8B-B14F-4D97-AF65-F5344CB8AC3E}">
        <p14:creationId xmlns:p14="http://schemas.microsoft.com/office/powerpoint/2010/main" val="2693782188"/>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178</TotalTime>
  <Words>317</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RSHE – the future</vt:lpstr>
      <vt:lpstr>We recognise…</vt:lpstr>
      <vt:lpstr>New government guidance states..</vt:lpstr>
      <vt:lpstr>What is covered…</vt:lpstr>
      <vt:lpstr>Provision will cover…</vt:lpstr>
      <vt:lpstr>Timeline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SRE – the future</dc:title>
  <dc:creator>User</dc:creator>
  <cp:lastModifiedBy>User</cp:lastModifiedBy>
  <cp:revision>26</cp:revision>
  <dcterms:created xsi:type="dcterms:W3CDTF">2019-10-29T19:37:27Z</dcterms:created>
  <dcterms:modified xsi:type="dcterms:W3CDTF">2020-01-20T17:38:00Z</dcterms:modified>
</cp:coreProperties>
</file>